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444"/>
  </p:normalViewPr>
  <p:slideViewPr>
    <p:cSldViewPr snapToGrid="0">
      <p:cViewPr varScale="1">
        <p:scale>
          <a:sx n="93" d="100"/>
          <a:sy n="93" d="100"/>
        </p:scale>
        <p:origin x="21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DE74-3AD7-70D7-2805-C0DE7FB73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FB4F5-ACDA-53C4-FE3F-48D5A57AC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73B0A-0042-EC40-D28E-E049E337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B2A1E-F0BE-A82C-6961-3D12D8168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255E3-6161-6782-7F23-029C0FA1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1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E8F5-D96C-64A8-9C4B-83FE3A96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BC1FE-D52F-1F7B-E332-F0A06FA96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C54D6-D851-F312-C138-E40D38A53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66911-16C6-6E89-A990-F8D3C3D63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EF3E0-C1AF-4D9A-54D8-DE96AF51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04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BE8880-3F8B-7AB1-92CD-197C5F4F9F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B9385-0527-CC71-98E5-279BD304A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C3252-B2D1-8BB8-44FD-6EF560A41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A626D-F575-BD25-C3F8-92C1D1E3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2198C-EE7A-FD0F-71E6-CD00ECC5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7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D27E-6E4D-D80A-DAF4-2AD78099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C144-26AE-BC7E-9C07-7706B3E24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C1D29-219B-12D8-AEAB-E420A9EB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16976-4FD2-1BE8-06C0-D8137CC94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8F06F-2EDA-F843-635F-038A8BD73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36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B359A-DC0F-C7A7-5083-24CA29EFC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424D9-EC7A-F670-A32D-B84FA22D2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5B531-D7E3-8238-4104-7BF481A79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3C95D-8AF3-5D7B-5376-913B97A7E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49CE8-D2A2-1CE5-F24B-A45B75151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1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063D-A971-82DD-8119-A567AA09C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BE2CB-6B14-51EE-5870-970D81513D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8CFCC-CE53-9B7B-09F7-DF6CEED59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82D305-077B-6A36-BC33-5762D859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57F5F-3D95-64F8-3053-D767F46A9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2E63A-2AE5-6016-7E6C-BB8176B8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1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C9FAF-172B-2D00-F4A5-0804A97C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34FA9-7F75-C35E-3362-26C50DF1F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C229-C9D7-7D90-5348-2BB345449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1EC68F-EA66-3FB5-E5DC-854DC64190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78F98C-4375-55DB-9E1D-7DD6F70EC2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F94184-695A-BB3A-5711-7E234025E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733DD-3671-7C0C-D644-D61D85DD7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216C39-D3AE-C606-EED1-30288FE9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09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3AD87-8B5B-262B-6559-4BF02652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9C3A95-CDCE-D2F0-903B-E54DBA034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C5E81-71B5-DBB4-F2F7-FAE6FF9B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E9E94-178D-8F79-52E4-0E1423D8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93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106E0F-435E-A490-33C5-C66A7C245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E7B04F-1DA4-769D-1C67-C56ECD21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EEAA2-6203-3F88-77FC-27098832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38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7D18-48BD-FC8B-D191-826F9AF9C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478BF-4085-663E-0000-665B3BB30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A33B9-959D-AFEE-B0E4-49F18440A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77CFA-81E7-816A-2705-503458507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003A6-EE0E-512A-EBD4-169B0B64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14114-2278-DFFD-C9CE-932F4381F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C110E-4859-CFFA-CEFE-9020694E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71C83B-23A5-60BC-8BE8-29AC77D6AF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46158-1583-C2D8-CC96-F46A4E8BE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EB724-F24F-47D7-8755-3B066F0B7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C27C8-E4C1-D446-6AEA-23AD779A0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0C3A3-B574-CB20-4D4E-11BC26D6C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37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C3041A-5467-D44B-011B-41C34AC55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C4C01-F33A-B93A-A562-0AA3D9A1F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7A2F9-63C3-579B-29AD-69560E4505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E7219-C2C6-084C-BE97-66A745AB2792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16387-62DE-75A3-3197-5CBED3D26C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1F46A-7BFC-A475-FD0C-A426F701E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96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Aedes_albopictu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62C1-21D9-8E64-63AF-B31ADC2319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Practical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C785C-CD9E-C2D2-5977-5BA89F9CCA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Monday/Tuesday, 30/31 January 2023, 2pm – 5pm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Department of Biology, University of Oxford</a:t>
            </a:r>
          </a:p>
        </p:txBody>
      </p:sp>
    </p:spTree>
    <p:extLst>
      <p:ext uri="{BB962C8B-B14F-4D97-AF65-F5344CB8AC3E}">
        <p14:creationId xmlns:p14="http://schemas.microsoft.com/office/powerpoint/2010/main" val="152331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25A07-8B7F-DFAA-8C0D-F43E5722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Demonstrators/Instructors</a:t>
            </a:r>
          </a:p>
        </p:txBody>
      </p:sp>
      <p:pic>
        <p:nvPicPr>
          <p:cNvPr id="5" name="Content Placeholder 4" descr="A person smil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811594C8-E554-AEF0-64B5-DBBE07777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973710"/>
            <a:ext cx="1988345" cy="1325563"/>
          </a:xfrm>
        </p:spPr>
      </p:pic>
      <p:pic>
        <p:nvPicPr>
          <p:cNvPr id="7" name="Picture 6" descr="A person with blonde hair&#10;&#10;Description automatically generated with low confidence">
            <a:extLst>
              <a:ext uri="{FF2B5EF4-FFF2-40B4-BE49-F238E27FC236}">
                <a16:creationId xmlns:a16="http://schemas.microsoft.com/office/drawing/2014/main" id="{D876F10D-46D0-87F0-3D0F-888C6E606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475934"/>
            <a:ext cx="1988343" cy="1325562"/>
          </a:xfrm>
          <a:prstGeom prst="rect">
            <a:avLst/>
          </a:prstGeom>
        </p:spPr>
      </p:pic>
      <p:pic>
        <p:nvPicPr>
          <p:cNvPr id="9" name="Picture 8" descr="A picture containing person, person, wall, standing&#10;&#10;Description automatically generated">
            <a:extLst>
              <a:ext uri="{FF2B5EF4-FFF2-40B4-BE49-F238E27FC236}">
                <a16:creationId xmlns:a16="http://schemas.microsoft.com/office/drawing/2014/main" id="{34BB5EEC-586F-AE30-2244-59592D571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978157"/>
            <a:ext cx="1700939" cy="170093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D52473BB-587C-733F-2E16-BA306D99E86E}"/>
              </a:ext>
            </a:extLst>
          </p:cNvPr>
          <p:cNvSpPr txBox="1">
            <a:spLocks/>
          </p:cNvSpPr>
          <p:nvPr/>
        </p:nvSpPr>
        <p:spPr>
          <a:xfrm>
            <a:off x="3048000" y="1967603"/>
            <a:ext cx="9144000" cy="13058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Century Gothic" panose="020B0502020202020204" pitchFamily="34" charset="0"/>
              </a:rPr>
              <a:t>Sumali</a:t>
            </a:r>
            <a:r>
              <a:rPr lang="en-US" dirty="0">
                <a:latin typeface="Century Gothic" panose="020B0502020202020204" pitchFamily="34" charset="0"/>
              </a:rPr>
              <a:t>, (she/her) </a:t>
            </a: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Main research: Equity in disease transmission and statistical inference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97730CC-A63A-9367-C96B-CDC29FE29557}"/>
              </a:ext>
            </a:extLst>
          </p:cNvPr>
          <p:cNvSpPr txBox="1">
            <a:spLocks/>
          </p:cNvSpPr>
          <p:nvPr/>
        </p:nvSpPr>
        <p:spPr>
          <a:xfrm>
            <a:off x="3048000" y="3495640"/>
            <a:ext cx="9144000" cy="13058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Rhys, (he/him) </a:t>
            </a: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Main research: Genomic epidemiology and sampling biases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3115C56-043C-A54A-FA3E-346DA2A5C9A7}"/>
              </a:ext>
            </a:extLst>
          </p:cNvPr>
          <p:cNvSpPr txBox="1">
            <a:spLocks/>
          </p:cNvSpPr>
          <p:nvPr/>
        </p:nvSpPr>
        <p:spPr>
          <a:xfrm>
            <a:off x="3048000" y="5023677"/>
            <a:ext cx="9037983" cy="170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Moritz, (he/him)</a:t>
            </a: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Main research: </a:t>
            </a:r>
            <a:r>
              <a:rPr lang="en-US" dirty="0" err="1">
                <a:latin typeface="Century Gothic" panose="020B0502020202020204" pitchFamily="34" charset="0"/>
              </a:rPr>
              <a:t>Spatio</a:t>
            </a:r>
            <a:r>
              <a:rPr lang="en-US" dirty="0">
                <a:latin typeface="Century Gothic" panose="020B0502020202020204" pitchFamily="34" charset="0"/>
              </a:rPr>
              <a:t>-temporal dynamics of infectious diseases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410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CBFF-1BF8-E757-6179-A3989464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3" y="147884"/>
            <a:ext cx="11236434" cy="1325563"/>
          </a:xfrm>
        </p:spPr>
        <p:txBody>
          <a:bodyPr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What are we learning today?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368A84-3CEF-0897-038F-B6B3F82B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217" y="1331557"/>
            <a:ext cx="6223000" cy="4889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F2073C-5FA7-2F21-E135-B0E24A3AB7D6}"/>
              </a:ext>
            </a:extLst>
          </p:cNvPr>
          <p:cNvSpPr txBox="1"/>
          <p:nvPr/>
        </p:nvSpPr>
        <p:spPr>
          <a:xfrm>
            <a:off x="9107413" y="6402339"/>
            <a:ext cx="2606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Kraemer et al. 2021 Science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4D0DD58-04D5-BDC8-DCC3-908B056B9CC4}"/>
              </a:ext>
            </a:extLst>
          </p:cNvPr>
          <p:cNvSpPr txBox="1">
            <a:spLocks/>
          </p:cNvSpPr>
          <p:nvPr/>
        </p:nvSpPr>
        <p:spPr>
          <a:xfrm>
            <a:off x="477783" y="1654728"/>
            <a:ext cx="4866727" cy="4889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 err="1">
                <a:latin typeface="Century Gothic" panose="020B0502020202020204" pitchFamily="34" charset="0"/>
              </a:rPr>
              <a:t>Spatio</a:t>
            </a:r>
            <a:r>
              <a:rPr lang="en-US" dirty="0">
                <a:latin typeface="Century Gothic" panose="020B0502020202020204" pitchFamily="34" charset="0"/>
              </a:rPr>
              <a:t>-temporal dynamics of plant and infectious diseases</a:t>
            </a:r>
          </a:p>
          <a:p>
            <a:pPr>
              <a:buFontTx/>
              <a:buChar char="-"/>
            </a:pPr>
            <a:r>
              <a:rPr lang="en-US" dirty="0">
                <a:latin typeface="Century Gothic" panose="020B0502020202020204" pitchFamily="34" charset="0"/>
              </a:rPr>
              <a:t>How to fit multiple models to data and evaluate which ones explain the data best (for plant diseases)</a:t>
            </a:r>
          </a:p>
          <a:p>
            <a:pPr>
              <a:buFontTx/>
              <a:buChar char="-"/>
            </a:pPr>
            <a:r>
              <a:rPr lang="en-US" dirty="0">
                <a:latin typeface="Century Gothic" panose="020B0502020202020204" pitchFamily="34" charset="0"/>
              </a:rPr>
              <a:t>Differences between human mobility driven dispersal vs. continuous diffusion</a:t>
            </a:r>
          </a:p>
          <a:p>
            <a:pPr>
              <a:buFontTx/>
              <a:buChar char="-"/>
            </a:pPr>
            <a:r>
              <a:rPr lang="en-US" dirty="0">
                <a:latin typeface="Century Gothic" panose="020B0502020202020204" pitchFamily="34" charset="0"/>
              </a:rPr>
              <a:t>How to incorporate spatial structure in epidemic models (flu again)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442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CBFF-1BF8-E757-6179-A3989464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3" y="147884"/>
            <a:ext cx="11236434" cy="1325563"/>
          </a:xfrm>
        </p:spPr>
        <p:txBody>
          <a:bodyPr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Models of human mobility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F2073C-5FA7-2F21-E135-B0E24A3AB7D6}"/>
              </a:ext>
            </a:extLst>
          </p:cNvPr>
          <p:cNvSpPr txBox="1"/>
          <p:nvPr/>
        </p:nvSpPr>
        <p:spPr>
          <a:xfrm>
            <a:off x="9720032" y="4328154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entury Gothic" panose="020B0502020202020204" pitchFamily="34" charset="0"/>
              </a:rPr>
              <a:t>Simini</a:t>
            </a:r>
            <a:r>
              <a:rPr lang="en-US" sz="1400" dirty="0">
                <a:latin typeface="Century Gothic" panose="020B0502020202020204" pitchFamily="34" charset="0"/>
              </a:rPr>
              <a:t> et al. 2017 Nature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4D0DD58-04D5-BDC8-DCC3-908B056B9CC4}"/>
              </a:ext>
            </a:extLst>
          </p:cNvPr>
          <p:cNvSpPr txBox="1">
            <a:spLocks/>
          </p:cNvSpPr>
          <p:nvPr/>
        </p:nvSpPr>
        <p:spPr>
          <a:xfrm>
            <a:off x="477783" y="1654728"/>
            <a:ext cx="4866727" cy="4604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latin typeface="Century Gothic" panose="020B0502020202020204" pitchFamily="34" charset="0"/>
              </a:rPr>
              <a:t>Infectious diseases spread along human movement networks</a:t>
            </a:r>
          </a:p>
          <a:p>
            <a:pPr>
              <a:buFontTx/>
              <a:buChar char="-"/>
            </a:pPr>
            <a:r>
              <a:rPr lang="en-US" dirty="0">
                <a:latin typeface="Century Gothic" panose="020B0502020202020204" pitchFamily="34" charset="0"/>
              </a:rPr>
              <a:t>Challenge: how do we represent human movement in ID models?</a:t>
            </a:r>
          </a:p>
          <a:p>
            <a:pPr>
              <a:buFontTx/>
              <a:buChar char="-"/>
            </a:pPr>
            <a:r>
              <a:rPr lang="en-US" dirty="0">
                <a:latin typeface="Century Gothic" panose="020B0502020202020204" pitchFamily="34" charset="0"/>
              </a:rPr>
              <a:t>The gravity model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B900E-277F-E456-5C1C-097FD0A6F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510" y="1702123"/>
            <a:ext cx="6613635" cy="2397355"/>
          </a:xfrm>
          <a:prstGeom prst="rect">
            <a:avLst/>
          </a:prstGeom>
        </p:spPr>
      </p:pic>
      <p:pic>
        <p:nvPicPr>
          <p:cNvPr id="6" name="Picture 5" descr="Text, whiteboard&#10;&#10;Description automatically generated">
            <a:extLst>
              <a:ext uri="{FF2B5EF4-FFF2-40B4-BE49-F238E27FC236}">
                <a16:creationId xmlns:a16="http://schemas.microsoft.com/office/drawing/2014/main" id="{B9C08E19-A211-818F-0FB4-2007CBB0A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71" y="4635931"/>
            <a:ext cx="25146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53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CBFF-1BF8-E757-6179-A3989464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3" y="147884"/>
            <a:ext cx="11236434" cy="1325563"/>
          </a:xfrm>
        </p:spPr>
        <p:txBody>
          <a:bodyPr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Examples of continuous diffusion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F2073C-5FA7-2F21-E135-B0E24A3AB7D6}"/>
              </a:ext>
            </a:extLst>
          </p:cNvPr>
          <p:cNvSpPr txBox="1"/>
          <p:nvPr/>
        </p:nvSpPr>
        <p:spPr>
          <a:xfrm>
            <a:off x="8259425" y="4864181"/>
            <a:ext cx="3454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Kraemer et al. 2019 Nat. Microbiology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4D0DD58-04D5-BDC8-DCC3-908B056B9CC4}"/>
              </a:ext>
            </a:extLst>
          </p:cNvPr>
          <p:cNvSpPr txBox="1">
            <a:spLocks/>
          </p:cNvSpPr>
          <p:nvPr/>
        </p:nvSpPr>
        <p:spPr>
          <a:xfrm>
            <a:off x="477783" y="1654728"/>
            <a:ext cx="6159500" cy="4604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latin typeface="Century Gothic" panose="020B0502020202020204" pitchFamily="34" charset="0"/>
              </a:rPr>
              <a:t>Aedes albopictus dispersal in the US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1710C-0CEE-CA25-686C-D830A1632D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76"/>
          <a:stretch/>
        </p:blipFill>
        <p:spPr>
          <a:xfrm>
            <a:off x="7077546" y="1473447"/>
            <a:ext cx="4636671" cy="3365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923D01-454F-612E-D364-C87248E8C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138" y="2951245"/>
            <a:ext cx="4689548" cy="31027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313592-A33A-0069-9B2D-BE13F85BFADB}"/>
              </a:ext>
            </a:extLst>
          </p:cNvPr>
          <p:cNvSpPr txBox="1"/>
          <p:nvPr/>
        </p:nvSpPr>
        <p:spPr>
          <a:xfrm>
            <a:off x="1761159" y="6258910"/>
            <a:ext cx="4334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  <a:hlinkClick r:id="rId4"/>
              </a:rPr>
              <a:t>https://en.wikipedia.org/wiki/Aedes_albopictus</a:t>
            </a:r>
            <a:r>
              <a:rPr lang="en-US" sz="1400" dirty="0">
                <a:latin typeface="Century Gothic" panose="020B0502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1999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6925-5B6D-C75F-2B32-15B27D4E3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Spatial force of invasion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D526E6-2F01-7FCC-EC88-551F4CC77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6"/>
          <a:stretch/>
        </p:blipFill>
        <p:spPr>
          <a:xfrm>
            <a:off x="693441" y="2078921"/>
            <a:ext cx="4367290" cy="710446"/>
          </a:xfrm>
          <a:prstGeom prst="rect">
            <a:avLst/>
          </a:prstGeom>
        </p:spPr>
      </p:pic>
      <p:pic>
        <p:nvPicPr>
          <p:cNvPr id="11" name="Picture 10" descr="Chart, diagram, histogram&#10;&#10;Description automatically generated">
            <a:extLst>
              <a:ext uri="{FF2B5EF4-FFF2-40B4-BE49-F238E27FC236}">
                <a16:creationId xmlns:a16="http://schemas.microsoft.com/office/drawing/2014/main" id="{2748238E-F20B-5004-A7D9-F0BD8364E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436" y="1690688"/>
            <a:ext cx="5802123" cy="45336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8F9069-4FC9-37AC-9FAF-49E0425FF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73" y="3888046"/>
            <a:ext cx="4822106" cy="20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09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CBFF-1BF8-E757-6179-A3989464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3" y="147884"/>
            <a:ext cx="11236434" cy="1325563"/>
          </a:xfrm>
        </p:spPr>
        <p:txBody>
          <a:bodyPr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R-Markdown (again)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4D0DD58-04D5-BDC8-DCC3-908B056B9CC4}"/>
              </a:ext>
            </a:extLst>
          </p:cNvPr>
          <p:cNvSpPr txBox="1">
            <a:spLocks/>
          </p:cNvSpPr>
          <p:nvPr/>
        </p:nvSpPr>
        <p:spPr>
          <a:xfrm>
            <a:off x="477783" y="1654728"/>
            <a:ext cx="11425183" cy="4889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latin typeface="Century Gothic" panose="020B0502020202020204" pitchFamily="34" charset="0"/>
              </a:rPr>
              <a:t>Please create your own R-Markdown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AB73F-9470-82C0-73A1-CCB9E63C5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163" y="2319964"/>
            <a:ext cx="5085673" cy="4033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623A24-A00B-4A03-9E6D-633553A0966A}"/>
              </a:ext>
            </a:extLst>
          </p:cNvPr>
          <p:cNvSpPr txBox="1"/>
          <p:nvPr/>
        </p:nvSpPr>
        <p:spPr>
          <a:xfrm>
            <a:off x="5289842" y="6457922"/>
            <a:ext cx="3348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https://</a:t>
            </a:r>
            <a:r>
              <a:rPr lang="en-US" sz="1600" dirty="0" err="1">
                <a:latin typeface="Century Gothic" panose="020B0502020202020204" pitchFamily="34" charset="0"/>
              </a:rPr>
              <a:t>rmarkdown.rstudio.com</a:t>
            </a:r>
            <a:r>
              <a:rPr lang="en-US" sz="1600" dirty="0">
                <a:latin typeface="Century Gothic" panose="020B05020202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50747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CBFF-1BF8-E757-6179-A3989464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7884"/>
            <a:ext cx="12191999" cy="1325563"/>
          </a:xfrm>
        </p:spPr>
        <p:txBody>
          <a:bodyPr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Some further readings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EA1EA3-5280-0DA4-6493-BE711B03C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073" y="1473447"/>
            <a:ext cx="3308376" cy="4871545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A85EA06B-8852-EB2B-2986-4C8D4ACCC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321" y="1473447"/>
            <a:ext cx="5144872" cy="52366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9467C9-BC67-F83A-07BE-6042CC967D59}"/>
              </a:ext>
            </a:extLst>
          </p:cNvPr>
          <p:cNvSpPr txBox="1"/>
          <p:nvPr/>
        </p:nvSpPr>
        <p:spPr>
          <a:xfrm>
            <a:off x="491067" y="6402339"/>
            <a:ext cx="5120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https://</a:t>
            </a:r>
            <a:r>
              <a:rPr lang="en-US" sz="1400" dirty="0" err="1">
                <a:latin typeface="Century Gothic" panose="020B0502020202020204" pitchFamily="34" charset="0"/>
              </a:rPr>
              <a:t>link.springer.com</a:t>
            </a:r>
            <a:r>
              <a:rPr lang="en-US" sz="1400" dirty="0">
                <a:latin typeface="Century Gothic" panose="020B0502020202020204" pitchFamily="34" charset="0"/>
              </a:rPr>
              <a:t>/book/10.1007/978-3-319-97487-3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14472C-3793-C4CB-2189-AA9CA7172531}"/>
              </a:ext>
            </a:extLst>
          </p:cNvPr>
          <p:cNvSpPr txBox="1"/>
          <p:nvPr/>
        </p:nvSpPr>
        <p:spPr>
          <a:xfrm>
            <a:off x="7019596" y="6395473"/>
            <a:ext cx="304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https://</a:t>
            </a:r>
            <a:r>
              <a:rPr lang="en-US" sz="1400" dirty="0" err="1">
                <a:latin typeface="Century Gothic" panose="020B0502020202020204" pitchFamily="34" charset="0"/>
              </a:rPr>
              <a:t>www.statlearning.com</a:t>
            </a:r>
            <a:r>
              <a:rPr lang="en-US" sz="1400" dirty="0">
                <a:latin typeface="Century Gothic" panose="020B05020202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2282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2863</TotalTime>
  <Words>237</Words>
  <Application>Microsoft Macintosh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Office Theme</vt:lpstr>
      <vt:lpstr>Practical II</vt:lpstr>
      <vt:lpstr>Demonstrators/Instructors</vt:lpstr>
      <vt:lpstr>What are we learning today?</vt:lpstr>
      <vt:lpstr>Models of human mobility</vt:lpstr>
      <vt:lpstr>Examples of continuous diffusion</vt:lpstr>
      <vt:lpstr>Spatial force of invasion</vt:lpstr>
      <vt:lpstr>R-Markdown (again)</vt:lpstr>
      <vt:lpstr>Some further readings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I</dc:title>
  <dc:creator>Moritz Kraemer</dc:creator>
  <cp:lastModifiedBy>Rhys Inward</cp:lastModifiedBy>
  <cp:revision>18</cp:revision>
  <dcterms:created xsi:type="dcterms:W3CDTF">2023-01-26T07:22:28Z</dcterms:created>
  <dcterms:modified xsi:type="dcterms:W3CDTF">2023-01-31T14:01:48Z</dcterms:modified>
</cp:coreProperties>
</file>